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slideLayouts/slideLayout6.xml" ContentType="application/vnd.openxmlformats-officedocument.presentationml.slideLayout+xml"/>
  <Override PartName="/ppt/theme/theme4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5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1"/>
    <p:sldMasterId id="2147483708" r:id="rId2"/>
    <p:sldMasterId id="2147483706" r:id="rId3"/>
    <p:sldMasterId id="2147483704" r:id="rId4"/>
    <p:sldMasterId id="2147483660" r:id="rId5"/>
    <p:sldMasterId id="2147483648" r:id="rId6"/>
  </p:sldMasterIdLst>
  <p:notesMasterIdLst>
    <p:notesMasterId r:id="rId17"/>
  </p:notesMasterIdLst>
  <p:handoutMasterIdLst>
    <p:handoutMasterId r:id="rId18"/>
  </p:handoutMasterIdLst>
  <p:sldIdLst>
    <p:sldId id="291" r:id="rId7"/>
    <p:sldId id="293" r:id="rId8"/>
    <p:sldId id="318" r:id="rId9"/>
    <p:sldId id="319" r:id="rId10"/>
    <p:sldId id="320" r:id="rId11"/>
    <p:sldId id="324" r:id="rId12"/>
    <p:sldId id="321" r:id="rId13"/>
    <p:sldId id="323" r:id="rId14"/>
    <p:sldId id="325" r:id="rId15"/>
    <p:sldId id="308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CC"/>
    <a:srgbClr val="3399FF"/>
    <a:srgbClr val="33A8FF"/>
    <a:srgbClr val="003366"/>
    <a:srgbClr val="161C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17" autoAdjust="0"/>
    <p:restoredTop sz="98577" autoAdjust="0"/>
  </p:normalViewPr>
  <p:slideViewPr>
    <p:cSldViewPr>
      <p:cViewPr varScale="1">
        <p:scale>
          <a:sx n="112" d="100"/>
          <a:sy n="112" d="100"/>
        </p:scale>
        <p:origin x="17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-3042" y="-96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>
                <a:latin typeface="Arial Narrow" panose="020B0606020202030204" pitchFamily="34" charset="0"/>
              </a:rPr>
              <a:t>Распределение мест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2">
                  <a:lumMod val="50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Распределение мест 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Особые права</c:v>
                </c:pt>
                <c:pt idx="1">
                  <c:v>Целевая квота</c:v>
                </c:pt>
                <c:pt idx="2">
                  <c:v>Бюджетные места</c:v>
                </c:pt>
                <c:pt idx="3">
                  <c:v>Коммерческое обучение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10</c:v>
                </c:pt>
                <c:pt idx="1">
                  <c:v>10</c:v>
                </c:pt>
                <c:pt idx="2">
                  <c:v>40</c:v>
                </c:pt>
                <c:pt idx="3">
                  <c:v>40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5918735018142993"/>
          <c:y val="0.86743922244094485"/>
          <c:w val="0.72646483253273175"/>
          <c:h val="0.1325607775590551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2">
              <a:lumMod val="50000"/>
            </a:schemeClr>
          </a:solidFill>
        </a:defRPr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10F7C9-E156-4903-A6A5-60D108A240ED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207331-6CFF-4EDD-9F3D-CCED23F24A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02758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C20A95-780B-4B87-BCD9-3F49F6A290D7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54F424-F7A7-4AE3-8239-48EFB230F4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5437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b="0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AF5D6B-AF2E-4FED-A8D0-E80ADAC71DDB}" type="slidenum">
              <a:rPr lang="ru-RU" smtClean="0">
                <a:solidFill>
                  <a:prstClr val="black"/>
                </a:solidFill>
              </a:rPr>
              <a:pPr/>
              <a:t>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673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Tx/>
              <a:buNone/>
            </a:pPr>
            <a:endParaRPr lang="ru-RU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D1B95-C5DA-470C-B7C9-57D25A993BF0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47031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54F424-F7A7-4AE3-8239-48EFB230F409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85711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54F424-F7A7-4AE3-8239-48EFB230F409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39354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54F424-F7A7-4AE3-8239-48EFB230F409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93407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54F424-F7A7-4AE3-8239-48EFB230F409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06029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54F424-F7A7-4AE3-8239-48EFB230F409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29231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91321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8917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03.03.2023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89827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03.03.2023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59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897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5219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1653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373C05-5694-42C8-B3FD-71CFD73E2D1A}" type="slidenum">
              <a:rPr lang="ru-RU" smtClean="0"/>
              <a:pPr/>
              <a:t>‹#›</a:t>
            </a:fld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9956873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ED760-9AE2-4633-816C-F70D75F39C90}" type="datetimeFigureOut">
              <a:rPr lang="ru-RU"/>
              <a:pPr>
                <a:defRPr/>
              </a:pPr>
              <a:t>03.03.2023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99B2DC-5F46-4D7A-A808-95ABF01E65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9578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6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3042508" y="1098000"/>
            <a:ext cx="6102000" cy="5227200"/>
          </a:xfrm>
          <a:prstGeom prst="rect">
            <a:avLst/>
          </a:prstGeom>
          <a:solidFill>
            <a:srgbClr val="00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noFill/>
              </a:ln>
              <a:solidFill>
                <a:srgbClr val="0066CC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0" y="6345383"/>
            <a:ext cx="1943708" cy="5126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000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7E373C05-5694-42C8-B3FD-71CFD73E2D1A}" type="slidenum">
              <a:rPr lang="ru-RU" smtClean="0"/>
              <a:pPr/>
              <a:t>‹#›</a:t>
            </a:fld>
            <a:endParaRPr lang="ru-RU" dirty="0" smtClean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1944687" y="0"/>
            <a:ext cx="7199313" cy="1080000"/>
          </a:xfrm>
          <a:prstGeom prst="rect">
            <a:avLst/>
          </a:prstGeom>
          <a:solidFill>
            <a:srgbClr val="003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 Narrow" panose="020B0606020202030204" pitchFamily="34" charset="0"/>
            </a:endParaRPr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-17226" y="6345384"/>
            <a:ext cx="1944000" cy="540000"/>
          </a:xfrm>
          <a:prstGeom prst="rect">
            <a:avLst/>
          </a:prstGeom>
          <a:solidFill>
            <a:srgbClr val="00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noFill/>
              </a:ln>
              <a:solidFill>
                <a:srgbClr val="0066CC"/>
              </a:solidFill>
              <a:latin typeface="Arial Narrow" panose="020B0606020202030204" pitchFamily="34" charset="0"/>
            </a:endParaRPr>
          </a:p>
        </p:txBody>
      </p:sp>
      <p:sp>
        <p:nvSpPr>
          <p:cNvPr id="11" name="Прямоугольник 10"/>
          <p:cNvSpPr/>
          <p:nvPr userDrawn="1"/>
        </p:nvSpPr>
        <p:spPr>
          <a:xfrm>
            <a:off x="1944688" y="6345384"/>
            <a:ext cx="7199313" cy="540000"/>
          </a:xfrm>
          <a:prstGeom prst="rect">
            <a:avLst/>
          </a:prstGeom>
          <a:solidFill>
            <a:srgbClr val="33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 Narrow" panose="020B0606020202030204" pitchFamily="34" charset="0"/>
            </a:endParaRPr>
          </a:p>
        </p:txBody>
      </p:sp>
      <p:pic>
        <p:nvPicPr>
          <p:cNvPr id="12" name="Picture 3" descr="W:\Рабочая\!Совещания Доклады\Для слайдов\!Шаблоны фон и тд\Лого 2017-2 для презентации 0-102-204.jpg"/>
          <p:cNvPicPr>
            <a:picLocks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220" y="0"/>
            <a:ext cx="1944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Номер слайда 5"/>
          <p:cNvSpPr txBox="1">
            <a:spLocks/>
          </p:cNvSpPr>
          <p:nvPr userDrawn="1"/>
        </p:nvSpPr>
        <p:spPr>
          <a:xfrm>
            <a:off x="0" y="6345383"/>
            <a:ext cx="1943708" cy="512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2000" kern="1200">
                <a:solidFill>
                  <a:schemeClr val="bg1"/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7E373C05-5694-42C8-B3FD-71CFD73E2D1A}" type="slidenum">
              <a:rPr lang="ru-RU" smtClean="0"/>
              <a:pPr algn="ctr"/>
              <a:t>‹#›</a:t>
            </a:fld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088055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37" r:id="rId2"/>
    <p:sldLayoutId id="2147483738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1926508" y="2653200"/>
            <a:ext cx="7218000" cy="3672000"/>
          </a:xfrm>
          <a:prstGeom prst="rect">
            <a:avLst/>
          </a:prstGeom>
          <a:solidFill>
            <a:srgbClr val="00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noFill/>
              </a:ln>
              <a:solidFill>
                <a:srgbClr val="0066CC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0" y="6345383"/>
            <a:ext cx="1943708" cy="5126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000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7E373C05-5694-42C8-B3FD-71CFD73E2D1A}" type="slidenum">
              <a:rPr lang="ru-RU" smtClean="0"/>
              <a:pPr/>
              <a:t>‹#›</a:t>
            </a:fld>
            <a:endParaRPr lang="ru-RU" dirty="0" smtClean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1944687" y="0"/>
            <a:ext cx="7199313" cy="1080000"/>
          </a:xfrm>
          <a:prstGeom prst="rect">
            <a:avLst/>
          </a:prstGeom>
          <a:solidFill>
            <a:srgbClr val="003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 Narrow" panose="020B0606020202030204" pitchFamily="34" charset="0"/>
            </a:endParaRPr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-17226" y="6345384"/>
            <a:ext cx="1944000" cy="540000"/>
          </a:xfrm>
          <a:prstGeom prst="rect">
            <a:avLst/>
          </a:prstGeom>
          <a:solidFill>
            <a:srgbClr val="00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noFill/>
              </a:ln>
              <a:solidFill>
                <a:srgbClr val="0066CC"/>
              </a:solidFill>
              <a:latin typeface="Arial Narrow" panose="020B0606020202030204" pitchFamily="34" charset="0"/>
            </a:endParaRPr>
          </a:p>
        </p:txBody>
      </p:sp>
      <p:sp>
        <p:nvSpPr>
          <p:cNvPr id="11" name="Прямоугольник 10"/>
          <p:cNvSpPr/>
          <p:nvPr userDrawn="1"/>
        </p:nvSpPr>
        <p:spPr>
          <a:xfrm>
            <a:off x="1944688" y="6345384"/>
            <a:ext cx="7199313" cy="540000"/>
          </a:xfrm>
          <a:prstGeom prst="rect">
            <a:avLst/>
          </a:prstGeom>
          <a:solidFill>
            <a:srgbClr val="33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 Narrow" panose="020B0606020202030204" pitchFamily="34" charset="0"/>
            </a:endParaRPr>
          </a:p>
        </p:txBody>
      </p:sp>
      <p:pic>
        <p:nvPicPr>
          <p:cNvPr id="12" name="Picture 3" descr="W:\Рабочая\!Совещания Доклады\Для слайдов\!Шаблоны фон и тд\Лого 2017-2 для презентации 0-102-204.jpg"/>
          <p:cNvPicPr>
            <a:picLocks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220" y="0"/>
            <a:ext cx="1944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Номер слайда 5"/>
          <p:cNvSpPr txBox="1">
            <a:spLocks/>
          </p:cNvSpPr>
          <p:nvPr userDrawn="1"/>
        </p:nvSpPr>
        <p:spPr>
          <a:xfrm>
            <a:off x="0" y="6345383"/>
            <a:ext cx="1943708" cy="512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2000" kern="1200">
                <a:solidFill>
                  <a:schemeClr val="bg1"/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7E373C05-5694-42C8-B3FD-71CFD73E2D1A}" type="slidenum">
              <a:rPr lang="ru-RU" smtClean="0"/>
              <a:pPr algn="ctr"/>
              <a:t>‹#›</a:t>
            </a:fld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784345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-19447" y="2653200"/>
            <a:ext cx="9163050" cy="3672000"/>
          </a:xfrm>
          <a:prstGeom prst="rect">
            <a:avLst/>
          </a:prstGeom>
          <a:solidFill>
            <a:srgbClr val="00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noFill/>
              </a:ln>
              <a:solidFill>
                <a:srgbClr val="0066CC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0" y="6345383"/>
            <a:ext cx="1943708" cy="5126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000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7E373C05-5694-42C8-B3FD-71CFD73E2D1A}" type="slidenum">
              <a:rPr lang="ru-RU" smtClean="0"/>
              <a:pPr/>
              <a:t>‹#›</a:t>
            </a:fld>
            <a:endParaRPr lang="ru-RU" dirty="0" smtClean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1944687" y="0"/>
            <a:ext cx="7199313" cy="1080000"/>
          </a:xfrm>
          <a:prstGeom prst="rect">
            <a:avLst/>
          </a:prstGeom>
          <a:solidFill>
            <a:srgbClr val="003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 Narrow" panose="020B0606020202030204" pitchFamily="34" charset="0"/>
            </a:endParaRPr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-17226" y="6345384"/>
            <a:ext cx="1944000" cy="540000"/>
          </a:xfrm>
          <a:prstGeom prst="rect">
            <a:avLst/>
          </a:prstGeom>
          <a:solidFill>
            <a:srgbClr val="00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noFill/>
              </a:ln>
              <a:solidFill>
                <a:srgbClr val="0066CC"/>
              </a:solidFill>
              <a:latin typeface="Arial Narrow" panose="020B0606020202030204" pitchFamily="34" charset="0"/>
            </a:endParaRPr>
          </a:p>
        </p:txBody>
      </p:sp>
      <p:sp>
        <p:nvSpPr>
          <p:cNvPr id="11" name="Прямоугольник 10"/>
          <p:cNvSpPr/>
          <p:nvPr userDrawn="1"/>
        </p:nvSpPr>
        <p:spPr>
          <a:xfrm>
            <a:off x="1944688" y="6345384"/>
            <a:ext cx="7199313" cy="540000"/>
          </a:xfrm>
          <a:prstGeom prst="rect">
            <a:avLst/>
          </a:prstGeom>
          <a:solidFill>
            <a:srgbClr val="33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 Narrow" panose="020B0606020202030204" pitchFamily="34" charset="0"/>
            </a:endParaRPr>
          </a:p>
        </p:txBody>
      </p:sp>
      <p:pic>
        <p:nvPicPr>
          <p:cNvPr id="12" name="Picture 3" descr="W:\Рабочая\!Совещания Доклады\Для слайдов\!Шаблоны фон и тд\Лого 2017-2 для презентации 0-102-204.jpg"/>
          <p:cNvPicPr>
            <a:picLocks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220" y="0"/>
            <a:ext cx="1944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Номер слайда 5"/>
          <p:cNvSpPr txBox="1">
            <a:spLocks/>
          </p:cNvSpPr>
          <p:nvPr userDrawn="1"/>
        </p:nvSpPr>
        <p:spPr>
          <a:xfrm>
            <a:off x="0" y="6345383"/>
            <a:ext cx="1943708" cy="512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2000" kern="1200">
                <a:solidFill>
                  <a:schemeClr val="bg1"/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7E373C05-5694-42C8-B3FD-71CFD73E2D1A}" type="slidenum">
              <a:rPr lang="ru-RU" smtClean="0"/>
              <a:pPr algn="ctr"/>
              <a:t>‹#›</a:t>
            </a:fld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922890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-19447" y="2185200"/>
            <a:ext cx="9163050" cy="4140000"/>
          </a:xfrm>
          <a:prstGeom prst="rect">
            <a:avLst/>
          </a:prstGeom>
          <a:solidFill>
            <a:srgbClr val="00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noFill/>
              </a:ln>
              <a:solidFill>
                <a:srgbClr val="0066CC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0" y="6345383"/>
            <a:ext cx="1943708" cy="5126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000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7E373C05-5694-42C8-B3FD-71CFD73E2D1A}" type="slidenum">
              <a:rPr lang="ru-RU" smtClean="0"/>
              <a:pPr/>
              <a:t>‹#›</a:t>
            </a:fld>
            <a:endParaRPr lang="ru-RU" dirty="0" smtClean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1944687" y="0"/>
            <a:ext cx="7199313" cy="1080000"/>
          </a:xfrm>
          <a:prstGeom prst="rect">
            <a:avLst/>
          </a:prstGeom>
          <a:solidFill>
            <a:srgbClr val="003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 Narrow" panose="020B0606020202030204" pitchFamily="34" charset="0"/>
            </a:endParaRPr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-17226" y="6345384"/>
            <a:ext cx="1944000" cy="540000"/>
          </a:xfrm>
          <a:prstGeom prst="rect">
            <a:avLst/>
          </a:prstGeom>
          <a:solidFill>
            <a:srgbClr val="00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noFill/>
              </a:ln>
              <a:solidFill>
                <a:srgbClr val="0066CC"/>
              </a:solidFill>
              <a:latin typeface="Arial Narrow" panose="020B0606020202030204" pitchFamily="34" charset="0"/>
            </a:endParaRPr>
          </a:p>
        </p:txBody>
      </p:sp>
      <p:sp>
        <p:nvSpPr>
          <p:cNvPr id="11" name="Прямоугольник 10"/>
          <p:cNvSpPr/>
          <p:nvPr userDrawn="1"/>
        </p:nvSpPr>
        <p:spPr>
          <a:xfrm>
            <a:off x="1944688" y="6345384"/>
            <a:ext cx="7199313" cy="540000"/>
          </a:xfrm>
          <a:prstGeom prst="rect">
            <a:avLst/>
          </a:prstGeom>
          <a:solidFill>
            <a:srgbClr val="33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 Narrow" panose="020B0606020202030204" pitchFamily="34" charset="0"/>
            </a:endParaRPr>
          </a:p>
        </p:txBody>
      </p:sp>
      <p:pic>
        <p:nvPicPr>
          <p:cNvPr id="12" name="Picture 3" descr="W:\Рабочая\!Совещания Доклады\Для слайдов\!Шаблоны фон и тд\Лого 2017-2 для презентации 0-102-204.jpg"/>
          <p:cNvPicPr>
            <a:picLocks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220" y="0"/>
            <a:ext cx="1944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Номер слайда 5"/>
          <p:cNvSpPr txBox="1">
            <a:spLocks/>
          </p:cNvSpPr>
          <p:nvPr userDrawn="1"/>
        </p:nvSpPr>
        <p:spPr>
          <a:xfrm>
            <a:off x="0" y="6345383"/>
            <a:ext cx="1943708" cy="512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2000" kern="1200">
                <a:solidFill>
                  <a:schemeClr val="bg1"/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7E373C05-5694-42C8-B3FD-71CFD73E2D1A}" type="slidenum">
              <a:rPr lang="ru-RU" smtClean="0"/>
              <a:pPr algn="ctr"/>
              <a:t>‹#›</a:t>
            </a:fld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633854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-19447" y="1098000"/>
            <a:ext cx="9163050" cy="5227200"/>
          </a:xfrm>
          <a:prstGeom prst="rect">
            <a:avLst/>
          </a:prstGeom>
          <a:solidFill>
            <a:srgbClr val="00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noFill/>
              </a:ln>
              <a:solidFill>
                <a:srgbClr val="0066CC"/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0" y="6345383"/>
            <a:ext cx="1943708" cy="5126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000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7E373C05-5694-42C8-B3FD-71CFD73E2D1A}" type="slidenum">
              <a:rPr lang="ru-RU" smtClean="0"/>
              <a:pPr/>
              <a:t>‹#›</a:t>
            </a:fld>
            <a:endParaRPr lang="ru-RU" dirty="0" smtClean="0"/>
          </a:p>
        </p:txBody>
      </p:sp>
      <p:sp>
        <p:nvSpPr>
          <p:cNvPr id="5" name="Прямоугольник 4"/>
          <p:cNvSpPr/>
          <p:nvPr userDrawn="1"/>
        </p:nvSpPr>
        <p:spPr>
          <a:xfrm>
            <a:off x="1944687" y="0"/>
            <a:ext cx="7199313" cy="1080000"/>
          </a:xfrm>
          <a:prstGeom prst="rect">
            <a:avLst/>
          </a:prstGeom>
          <a:solidFill>
            <a:srgbClr val="003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 Narrow" panose="020B0606020202030204" pitchFamily="34" charset="0"/>
            </a:endParaRPr>
          </a:p>
        </p:txBody>
      </p:sp>
      <p:sp>
        <p:nvSpPr>
          <p:cNvPr id="6" name="Прямоугольник 5"/>
          <p:cNvSpPr/>
          <p:nvPr userDrawn="1"/>
        </p:nvSpPr>
        <p:spPr>
          <a:xfrm>
            <a:off x="-17226" y="6345384"/>
            <a:ext cx="1944000" cy="540000"/>
          </a:xfrm>
          <a:prstGeom prst="rect">
            <a:avLst/>
          </a:prstGeom>
          <a:solidFill>
            <a:srgbClr val="00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noFill/>
              </a:ln>
              <a:solidFill>
                <a:srgbClr val="0066CC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1944688" y="6345384"/>
            <a:ext cx="7199313" cy="540000"/>
          </a:xfrm>
          <a:prstGeom prst="rect">
            <a:avLst/>
          </a:prstGeom>
          <a:solidFill>
            <a:srgbClr val="33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 Narrow" panose="020B0606020202030204" pitchFamily="34" charset="0"/>
            </a:endParaRPr>
          </a:p>
        </p:txBody>
      </p:sp>
      <p:pic>
        <p:nvPicPr>
          <p:cNvPr id="10" name="Picture 3" descr="W:\Рабочая\!Совещания Доклады\Для слайдов\!Шаблоны фон и тд\Лого 2017-2 для презентации 0-102-204.jpg"/>
          <p:cNvPicPr>
            <a:picLocks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220" y="0"/>
            <a:ext cx="1944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Номер слайда 5"/>
          <p:cNvSpPr txBox="1">
            <a:spLocks/>
          </p:cNvSpPr>
          <p:nvPr userDrawn="1"/>
        </p:nvSpPr>
        <p:spPr>
          <a:xfrm>
            <a:off x="0" y="6345383"/>
            <a:ext cx="1943708" cy="512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2000" kern="1200">
                <a:solidFill>
                  <a:schemeClr val="bg1"/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7E373C05-5694-42C8-B3FD-71CFD73E2D1A}" type="slidenum">
              <a:rPr lang="ru-RU" smtClean="0"/>
              <a:pPr algn="ctr"/>
              <a:t>‹#›</a:t>
            </a:fld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601946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39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1944687" y="0"/>
            <a:ext cx="7199313" cy="1080000"/>
          </a:xfrm>
          <a:prstGeom prst="rect">
            <a:avLst/>
          </a:prstGeom>
          <a:solidFill>
            <a:srgbClr val="003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 Narrow" panose="020B0606020202030204" pitchFamily="34" charset="0"/>
            </a:endParaRPr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1944688" y="6345384"/>
            <a:ext cx="7199313" cy="540000"/>
          </a:xfrm>
          <a:prstGeom prst="rect">
            <a:avLst/>
          </a:prstGeom>
          <a:solidFill>
            <a:srgbClr val="33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 Narrow" panose="020B0606020202030204" pitchFamily="34" charset="0"/>
            </a:endParaRPr>
          </a:p>
        </p:txBody>
      </p:sp>
      <p:pic>
        <p:nvPicPr>
          <p:cNvPr id="1027" name="Picture 3" descr="W:\Рабочая\!Совещания Доклады\Для слайдов\!Шаблоны фон и тд\Лого 2017-2 для презентации 0-102-204.jpg"/>
          <p:cNvPicPr>
            <a:picLocks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220" y="0"/>
            <a:ext cx="1944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0" y="6345383"/>
            <a:ext cx="1943708" cy="5126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000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7E373C05-5694-42C8-B3FD-71CFD73E2D1A}" type="slidenum">
              <a:rPr lang="ru-RU" smtClean="0"/>
              <a:pPr/>
              <a:t>‹#›</a:t>
            </a:fld>
            <a:endParaRPr lang="ru-RU" dirty="0" smtClean="0"/>
          </a:p>
        </p:txBody>
      </p:sp>
      <p:sp>
        <p:nvSpPr>
          <p:cNvPr id="13" name="Прямоугольник 12"/>
          <p:cNvSpPr/>
          <p:nvPr userDrawn="1"/>
        </p:nvSpPr>
        <p:spPr>
          <a:xfrm>
            <a:off x="-17226" y="6345384"/>
            <a:ext cx="1944000" cy="540000"/>
          </a:xfrm>
          <a:prstGeom prst="rect">
            <a:avLst/>
          </a:prstGeom>
          <a:solidFill>
            <a:srgbClr val="00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noFill/>
              </a:ln>
              <a:solidFill>
                <a:srgbClr val="0066CC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Номер слайда 5"/>
          <p:cNvSpPr txBox="1">
            <a:spLocks/>
          </p:cNvSpPr>
          <p:nvPr userDrawn="1"/>
        </p:nvSpPr>
        <p:spPr>
          <a:xfrm>
            <a:off x="0" y="6345383"/>
            <a:ext cx="1943708" cy="512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2000" kern="1200">
                <a:solidFill>
                  <a:schemeClr val="bg1"/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7E373C05-5694-42C8-B3FD-71CFD73E2D1A}" type="slidenum">
              <a:rPr lang="ru-RU" smtClean="0"/>
              <a:pPr algn="ctr"/>
              <a:t>‹#›</a:t>
            </a:fld>
            <a:endParaRPr lang="ru-RU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740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"/>
          <p:cNvSpPr txBox="1">
            <a:spLocks noChangeArrowheads="1"/>
          </p:cNvSpPr>
          <p:nvPr/>
        </p:nvSpPr>
        <p:spPr bwMode="auto">
          <a:xfrm>
            <a:off x="1918138" y="6315886"/>
            <a:ext cx="7225861" cy="54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376" tIns="45688" rIns="91376" bIns="45688" anchor="ctr"/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32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8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kumimoji="0" lang="ru-RU" altLang="ru-RU" sz="1800" dirty="0">
              <a:solidFill>
                <a:srgbClr val="FFFFFF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Подзаголовок 9"/>
          <p:cNvSpPr txBox="1">
            <a:spLocks/>
          </p:cNvSpPr>
          <p:nvPr/>
        </p:nvSpPr>
        <p:spPr bwMode="auto">
          <a:xfrm>
            <a:off x="3491880" y="4941168"/>
            <a:ext cx="5292588" cy="122413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>
              <a:tabLst>
                <a:tab pos="6007100" algn="l"/>
              </a:tabLst>
              <a:defRPr/>
            </a:pPr>
            <a:endParaRPr lang="ru-RU" sz="2000" kern="0" dirty="0" smtClean="0">
              <a:solidFill>
                <a:srgbClr val="FFFFFF"/>
              </a:solidFill>
              <a:latin typeface="Arial Narrow" panose="020B0606020202030204" pitchFamily="34" charset="0"/>
              <a:cs typeface="Times New Roman" pitchFamily="18" charset="0"/>
            </a:endParaRPr>
          </a:p>
        </p:txBody>
      </p:sp>
      <p:sp>
        <p:nvSpPr>
          <p:cNvPr id="9" name="Rectangle 4"/>
          <p:cNvSpPr txBox="1">
            <a:spLocks noChangeArrowheads="1"/>
          </p:cNvSpPr>
          <p:nvPr/>
        </p:nvSpPr>
        <p:spPr bwMode="auto">
          <a:xfrm>
            <a:off x="0" y="1412776"/>
            <a:ext cx="9144000" cy="25202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ru-RU" sz="4400" kern="200" spc="100" dirty="0" smtClean="0">
                <a:solidFill>
                  <a:schemeClr val="bg1"/>
                </a:solidFill>
                <a:latin typeface="Arial Narrow" pitchFamily="34" charset="0"/>
                <a:ea typeface="+mj-ea"/>
                <a:cs typeface="Times New Roman" pitchFamily="18" charset="0"/>
              </a:rPr>
              <a:t> </a:t>
            </a:r>
            <a:br>
              <a:rPr lang="ru-RU" sz="4400" kern="200" spc="100" dirty="0" smtClean="0">
                <a:solidFill>
                  <a:schemeClr val="bg1"/>
                </a:solidFill>
                <a:latin typeface="Arial Narrow" pitchFamily="34" charset="0"/>
                <a:ea typeface="+mj-ea"/>
                <a:cs typeface="Times New Roman" pitchFamily="18" charset="0"/>
              </a:rPr>
            </a:br>
            <a:r>
              <a:rPr lang="ru-RU" sz="4000" kern="200" spc="100" dirty="0" smtClean="0">
                <a:solidFill>
                  <a:srgbClr val="0066CC"/>
                </a:solidFill>
                <a:latin typeface="Arial Narrow" pitchFamily="34" charset="0"/>
                <a:ea typeface="+mj-ea"/>
                <a:cs typeface="Times New Roman" pitchFamily="18" charset="0"/>
              </a:rPr>
              <a:t>ЦЕЛЕВОЙ ПРИЁМ - 2023</a:t>
            </a:r>
          </a:p>
          <a:p>
            <a:pPr algn="ctr">
              <a:defRPr/>
            </a:pPr>
            <a:r>
              <a:rPr lang="ru-RU" sz="4000" kern="200" spc="100" dirty="0" smtClean="0">
                <a:solidFill>
                  <a:srgbClr val="0066CC"/>
                </a:solidFill>
                <a:latin typeface="Arial Narrow" pitchFamily="34" charset="0"/>
                <a:ea typeface="+mj-ea"/>
                <a:cs typeface="Times New Roman" pitchFamily="18" charset="0"/>
              </a:rPr>
              <a:t>ООО «ГАЗПРОМ ТРАНСГАЗ ЮГОРСК» </a:t>
            </a:r>
            <a:endParaRPr lang="ru-RU" sz="4000" kern="200" spc="100" dirty="0">
              <a:solidFill>
                <a:srgbClr val="0066CC"/>
              </a:solidFill>
              <a:latin typeface="Arial Narrow" pitchFamily="34" charset="0"/>
              <a:ea typeface="+mj-ea"/>
              <a:cs typeface="Times New Roman" pitchFamily="18" charset="0"/>
            </a:endParaRPr>
          </a:p>
        </p:txBody>
      </p:sp>
      <p:sp>
        <p:nvSpPr>
          <p:cNvPr id="11" name="Подзаголовок 9"/>
          <p:cNvSpPr txBox="1">
            <a:spLocks/>
          </p:cNvSpPr>
          <p:nvPr/>
        </p:nvSpPr>
        <p:spPr bwMode="auto">
          <a:xfrm>
            <a:off x="2491680" y="4941168"/>
            <a:ext cx="6400800" cy="133214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buNone/>
              <a:defRPr/>
            </a:pPr>
            <a:r>
              <a:rPr lang="ru-RU" sz="2000" spc="100" dirty="0" smtClean="0">
                <a:solidFill>
                  <a:srgbClr val="0066CC"/>
                </a:solidFill>
                <a:latin typeface="Arial Narrow" pitchFamily="34" charset="0"/>
                <a:ea typeface="+mj-ea"/>
                <a:cs typeface="Times New Roman" pitchFamily="18" charset="0"/>
              </a:rPr>
              <a:t>Десятникова Татьяна Дмитриевна</a:t>
            </a:r>
          </a:p>
          <a:p>
            <a:pPr marL="0" indent="0" algn="r">
              <a:spcBef>
                <a:spcPct val="0"/>
              </a:spcBef>
              <a:buNone/>
              <a:defRPr/>
            </a:pPr>
            <a:r>
              <a:rPr lang="ru-RU" sz="2000" spc="100" dirty="0" smtClean="0">
                <a:solidFill>
                  <a:srgbClr val="0066CC"/>
                </a:solidFill>
                <a:latin typeface="Arial Narrow" pitchFamily="34" charset="0"/>
                <a:ea typeface="+mj-ea"/>
                <a:cs typeface="Times New Roman" pitchFamily="18" charset="0"/>
              </a:rPr>
              <a:t>ведущий специалист по кадрам</a:t>
            </a:r>
          </a:p>
        </p:txBody>
      </p:sp>
    </p:spTree>
    <p:extLst>
      <p:ext uri="{BB962C8B-B14F-4D97-AF65-F5344CB8AC3E}">
        <p14:creationId xmlns:p14="http://schemas.microsoft.com/office/powerpoint/2010/main" val="2516224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1924050" y="3356992"/>
            <a:ext cx="594015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tabLst>
                <a:tab pos="6007100" algn="l"/>
              </a:tabLst>
              <a:defRPr/>
            </a:pPr>
            <a:endParaRPr lang="ru-RU" sz="2800" kern="0" dirty="0">
              <a:solidFill>
                <a:srgbClr val="FFFFFF"/>
              </a:solidFill>
              <a:latin typeface="Arial Narrow" panose="020B0606020202030204" pitchFamily="34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1741488"/>
            <a:ext cx="9144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tabLst>
                <a:tab pos="6007100" algn="l"/>
              </a:tabLst>
              <a:defRPr/>
            </a:pPr>
            <a:endParaRPr lang="ru-RU" sz="3600" b="1" kern="0" dirty="0" smtClean="0">
              <a:solidFill>
                <a:srgbClr val="0070C0"/>
              </a:solidFill>
              <a:latin typeface="Arial Narrow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tabLst>
                <a:tab pos="6007100" algn="l"/>
              </a:tabLst>
              <a:defRPr/>
            </a:pPr>
            <a:endParaRPr lang="ru-RU" sz="3600" b="1" kern="0" dirty="0">
              <a:solidFill>
                <a:srgbClr val="0070C0"/>
              </a:solidFill>
              <a:latin typeface="Arial Narrow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tabLst>
                <a:tab pos="6007100" algn="l"/>
              </a:tabLst>
              <a:defRPr/>
            </a:pPr>
            <a:r>
              <a:rPr lang="ru-RU" sz="3600" b="1" kern="0" dirty="0" smtClean="0">
                <a:solidFill>
                  <a:srgbClr val="0070C0"/>
                </a:solidFill>
                <a:latin typeface="Arial Narrow" pitchFamily="34" charset="0"/>
              </a:rPr>
              <a:t>БЛАГОДАРЮ </a:t>
            </a:r>
            <a:r>
              <a:rPr lang="ru-RU" sz="3600" b="1" kern="0" dirty="0">
                <a:solidFill>
                  <a:srgbClr val="0070C0"/>
                </a:solidFill>
                <a:latin typeface="Arial Narrow" pitchFamily="34" charset="0"/>
              </a:rPr>
              <a:t>ЗА ВНИМАНИЕ !</a:t>
            </a:r>
          </a:p>
        </p:txBody>
      </p:sp>
      <p:sp>
        <p:nvSpPr>
          <p:cNvPr id="5" name="Text Box 1"/>
          <p:cNvSpPr txBox="1">
            <a:spLocks noChangeArrowheads="1"/>
          </p:cNvSpPr>
          <p:nvPr/>
        </p:nvSpPr>
        <p:spPr bwMode="auto">
          <a:xfrm>
            <a:off x="1918138" y="6315886"/>
            <a:ext cx="7225861" cy="54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376" tIns="45688" rIns="91376" bIns="45688" anchor="ctr"/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32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8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kumimoji="0" lang="ru-RU" altLang="ru-RU" sz="1800" dirty="0">
              <a:solidFill>
                <a:srgbClr val="FFFFFF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854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1941513" y="80628"/>
            <a:ext cx="7202487" cy="873125"/>
          </a:xfrm>
          <a:prstGeom prst="rect">
            <a:avLst/>
          </a:prstGeom>
        </p:spPr>
        <p:txBody>
          <a:bodyPr lIns="91361" tIns="45681" rIns="91361" bIns="45681" anchor="b">
            <a:noAutofit/>
          </a:bodyPr>
          <a:lstStyle/>
          <a:p>
            <a:r>
              <a:rPr lang="ru-RU" sz="24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Что такое «целевой прием»?</a:t>
            </a:r>
            <a:endParaRPr lang="ru-RU" sz="24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Text Box 1"/>
          <p:cNvSpPr txBox="1">
            <a:spLocks noChangeArrowheads="1"/>
          </p:cNvSpPr>
          <p:nvPr/>
        </p:nvSpPr>
        <p:spPr bwMode="auto">
          <a:xfrm>
            <a:off x="1918138" y="6315886"/>
            <a:ext cx="7225861" cy="54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376" tIns="45688" rIns="91376" bIns="45688" anchor="ctr"/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32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8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rgbClr val="000000"/>
                </a:solidFill>
                <a:latin typeface="Calibri" pitchFamily="34" charset="0"/>
                <a:ea typeface="SimSun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kumimoji="0" lang="ru-RU" altLang="ru-RU" sz="1800" dirty="0">
              <a:solidFill>
                <a:srgbClr val="FFFFFF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0980" y="1187516"/>
            <a:ext cx="3854169" cy="2568804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5572" y="3765557"/>
            <a:ext cx="3860894" cy="2575186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79512" y="1342934"/>
            <a:ext cx="4572000" cy="47480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b="1" dirty="0">
                <a:solidFill>
                  <a:srgbClr val="0066CC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Целевой прием</a:t>
            </a:r>
            <a:r>
              <a:rPr lang="ru-RU" dirty="0">
                <a:solidFill>
                  <a:srgbClr val="0066CC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это приём абитуриентов на первый курс вуза или колледжа на востребованные в Обществе специальности (направления подготовки), проводимый по отдельному конкурсу. </a:t>
            </a:r>
            <a:endParaRPr lang="ru-RU" dirty="0" smtClean="0">
              <a:solidFill>
                <a:srgbClr val="0066CC"/>
              </a:solidFill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solidFill>
                  <a:srgbClr val="0066CC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Целевое обучение – подготовка будущих квалифицированных рабочих и специалистов из числа наиболее перспективных кандидатов – учащихся старших классов, специализированных «Газпром-классов», студентов вузов и колледжей, для работы по полученной профессии или специальности в ООО «Газпром </a:t>
            </a:r>
            <a:r>
              <a:rPr lang="ru-RU" dirty="0" err="1">
                <a:solidFill>
                  <a:srgbClr val="0066CC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трансгаз</a:t>
            </a:r>
            <a:r>
              <a:rPr lang="ru-RU" dirty="0">
                <a:solidFill>
                  <a:srgbClr val="0066CC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Югорск».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sz="1600" dirty="0">
              <a:solidFill>
                <a:srgbClr val="0066CC"/>
              </a:solidFill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5991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5048" y="5375911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Те, кто поступают по целевому набору, участвуют не в общем конкурсе, а в целевом. И обычно конкурс получается значительно ниже - 1,5-2 человека на место.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123728" y="368660"/>
            <a:ext cx="65167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Сколько целевых мест выделяют вузы?</a:t>
            </a:r>
            <a:endParaRPr lang="ru-RU" sz="2400" dirty="0"/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1172106273"/>
              </p:ext>
            </p:extLst>
          </p:nvPr>
        </p:nvGraphicFramePr>
        <p:xfrm>
          <a:off x="162474" y="1124744"/>
          <a:ext cx="8496944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0460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8"/>
          <p:cNvSpPr txBox="1">
            <a:spLocks/>
          </p:cNvSpPr>
          <p:nvPr/>
        </p:nvSpPr>
        <p:spPr>
          <a:xfrm>
            <a:off x="1785938" y="6237312"/>
            <a:ext cx="7358062" cy="639026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ctr">
              <a:spcBef>
                <a:spcPct val="0"/>
              </a:spcBef>
              <a:defRPr/>
            </a:pPr>
            <a:endParaRPr lang="ru-RU" sz="13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 bwMode="auto">
          <a:xfrm>
            <a:off x="1835696" y="0"/>
            <a:ext cx="73580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tabLst>
                <a:tab pos="6007100" algn="l"/>
              </a:tabLst>
              <a:defRPr/>
            </a:pPr>
            <a:r>
              <a:rPr lang="ru-RU" sz="2400" kern="0" dirty="0" smtClean="0">
                <a:solidFill>
                  <a:schemeClr val="bg1"/>
                </a:solidFill>
                <a:latin typeface="Arial Narrow" panose="020B0606020202030204" pitchFamily="34" charset="0"/>
                <a:ea typeface="+mj-ea"/>
                <a:cs typeface="+mj-cs"/>
              </a:rPr>
              <a:t>Какие требования к кандидатам </a:t>
            </a:r>
          </a:p>
          <a:p>
            <a:pPr algn="ctr">
              <a:tabLst>
                <a:tab pos="6007100" algn="l"/>
              </a:tabLst>
              <a:defRPr/>
            </a:pPr>
            <a:r>
              <a:rPr lang="ru-RU" sz="2400" kern="0" dirty="0" smtClean="0">
                <a:solidFill>
                  <a:schemeClr val="bg1"/>
                </a:solidFill>
                <a:latin typeface="Arial Narrow" panose="020B0606020202030204" pitchFamily="34" charset="0"/>
                <a:ea typeface="+mj-ea"/>
                <a:cs typeface="+mj-cs"/>
              </a:rPr>
              <a:t>на участие в конкурсе на места целевого приема?</a:t>
            </a:r>
            <a:endParaRPr kumimoji="0" lang="ru-RU" sz="2400" kern="0" dirty="0">
              <a:solidFill>
                <a:schemeClr val="bg1"/>
              </a:solidFill>
              <a:latin typeface="Arial Narrow" panose="020B0606020202030204" pitchFamily="34" charset="0"/>
              <a:ea typeface="+mj-ea"/>
              <a:cs typeface="+mj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1305342"/>
            <a:ext cx="853294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средний балл успеваемости кандидата, рассчитанный за последний год обучения – 4 и выше;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прогнозируемый результат ЕГЭ кандидата по общеобразовательным предметам, входящим в перечень вступительных испытаний по образовательным программам высшего образования не ниже уровня 65 баллов по каждому из сдаваемых предметов;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призовые места в олимпиадах различного уровня по профильным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предметам, в том числе Газпром-олимпиаде;</a:t>
            </a:r>
            <a:endParaRPr lang="ru-RU" dirty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положительная характеристика из общеобразовательного учебного заведения;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мотивация к дальнейшей работе в ООО «Газпром трансгаз Югорск».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ru-RU" dirty="0">
              <a:solidFill>
                <a:srgbClr val="0066CC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3483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8"/>
          <p:cNvSpPr txBox="1">
            <a:spLocks/>
          </p:cNvSpPr>
          <p:nvPr/>
        </p:nvSpPr>
        <p:spPr>
          <a:xfrm>
            <a:off x="1785938" y="6237312"/>
            <a:ext cx="7358062" cy="639026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ctr">
              <a:spcBef>
                <a:spcPct val="0"/>
              </a:spcBef>
              <a:defRPr/>
            </a:pPr>
            <a:endParaRPr lang="ru-RU" sz="13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 bwMode="auto">
          <a:xfrm>
            <a:off x="1835696" y="0"/>
            <a:ext cx="73580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tabLst>
                <a:tab pos="6007100" algn="l"/>
              </a:tabLst>
              <a:defRPr/>
            </a:pPr>
            <a:r>
              <a:rPr lang="ru-RU" sz="2400" kern="0" dirty="0" smtClean="0">
                <a:solidFill>
                  <a:schemeClr val="bg1"/>
                </a:solidFill>
                <a:latin typeface="Arial Narrow" panose="020B0606020202030204" pitchFamily="34" charset="0"/>
                <a:ea typeface="+mj-ea"/>
                <a:cs typeface="+mj-cs"/>
              </a:rPr>
              <a:t>С какими вузами взаимодействует </a:t>
            </a:r>
          </a:p>
          <a:p>
            <a:pPr algn="ctr">
              <a:tabLst>
                <a:tab pos="6007100" algn="l"/>
              </a:tabLst>
              <a:defRPr/>
            </a:pPr>
            <a:r>
              <a:rPr lang="ru-RU" sz="2400" kern="0" dirty="0" smtClean="0">
                <a:solidFill>
                  <a:schemeClr val="bg1"/>
                </a:solidFill>
                <a:latin typeface="Arial Narrow" panose="020B0606020202030204" pitchFamily="34" charset="0"/>
                <a:ea typeface="+mj-ea"/>
                <a:cs typeface="+mj-cs"/>
              </a:rPr>
              <a:t>ООО «Газпром </a:t>
            </a:r>
            <a:r>
              <a:rPr lang="ru-RU" sz="2400" kern="0" dirty="0" err="1" smtClean="0">
                <a:solidFill>
                  <a:schemeClr val="bg1"/>
                </a:solidFill>
                <a:latin typeface="Arial Narrow" panose="020B0606020202030204" pitchFamily="34" charset="0"/>
                <a:ea typeface="+mj-ea"/>
                <a:cs typeface="+mj-cs"/>
              </a:rPr>
              <a:t>трансгаз</a:t>
            </a:r>
            <a:r>
              <a:rPr lang="ru-RU" sz="2400" kern="0" dirty="0" smtClean="0">
                <a:solidFill>
                  <a:schemeClr val="bg1"/>
                </a:solidFill>
                <a:latin typeface="Arial Narrow" panose="020B0606020202030204" pitchFamily="34" charset="0"/>
                <a:ea typeface="+mj-ea"/>
                <a:cs typeface="+mj-cs"/>
              </a:rPr>
              <a:t> Югорск» в 2023 году?</a:t>
            </a:r>
            <a:endParaRPr kumimoji="0" lang="ru-RU" sz="2400" kern="0" dirty="0">
              <a:solidFill>
                <a:schemeClr val="bg1"/>
              </a:solidFill>
              <a:latin typeface="Arial Narrow" panose="020B0606020202030204" pitchFamily="34" charset="0"/>
              <a:ea typeface="+mj-ea"/>
              <a:cs typeface="+mj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095836" y="1143000"/>
            <a:ext cx="5760640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ru-RU" dirty="0">
                <a:solidFill>
                  <a:schemeClr val="bg1"/>
                </a:solidFill>
                <a:latin typeface="Arial Narrow" panose="020B0606020202030204" pitchFamily="34" charset="0"/>
              </a:rPr>
              <a:t>Уральский федеральный университет им. первого Президента России Б.Н. </a:t>
            </a:r>
            <a:r>
              <a:rPr lang="ru-RU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Ельцина </a:t>
            </a:r>
          </a:p>
          <a:p>
            <a:pPr>
              <a:lnSpc>
                <a:spcPct val="150000"/>
              </a:lnSpc>
            </a:pPr>
            <a:r>
              <a:rPr lang="ru-RU" dirty="0">
                <a:solidFill>
                  <a:schemeClr val="bg1"/>
                </a:solidFill>
                <a:latin typeface="Arial Narrow" panose="020B0606020202030204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    (г. Екатеринбург);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ru-RU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Уральский </a:t>
            </a:r>
            <a:r>
              <a:rPr lang="ru-RU" dirty="0">
                <a:solidFill>
                  <a:schemeClr val="bg1"/>
                </a:solidFill>
                <a:latin typeface="Arial Narrow" panose="020B0606020202030204" pitchFamily="34" charset="0"/>
              </a:rPr>
              <a:t>федеральный университет им. первого Президента России Б.Н. Ельцина  (филиал г. </a:t>
            </a:r>
            <a:r>
              <a:rPr lang="ru-RU" dirty="0" err="1">
                <a:solidFill>
                  <a:schemeClr val="bg1"/>
                </a:solidFill>
                <a:latin typeface="Arial Narrow" panose="020B0606020202030204" pitchFamily="34" charset="0"/>
              </a:rPr>
              <a:t>Югорск</a:t>
            </a:r>
            <a:r>
              <a:rPr lang="ru-RU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);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ru-RU" dirty="0">
                <a:solidFill>
                  <a:schemeClr val="bg1"/>
                </a:solidFill>
                <a:latin typeface="Arial Narrow" panose="020B0606020202030204" pitchFamily="34" charset="0"/>
              </a:rPr>
              <a:t>Тюменский индустриальный </a:t>
            </a:r>
            <a:r>
              <a:rPr lang="ru-RU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университет;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ru-RU" dirty="0">
                <a:solidFill>
                  <a:schemeClr val="bg1"/>
                </a:solidFill>
                <a:latin typeface="Arial Narrow" panose="020B0606020202030204" pitchFamily="34" charset="0"/>
              </a:rPr>
              <a:t>Российский государственный университет нефти и газа (национальный исследовательский университет) им. И.М. </a:t>
            </a:r>
            <a:r>
              <a:rPr lang="ru-RU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Губкина;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ru-RU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Санкт-Петербургский политехнический университет Петра Великого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4" y="1232756"/>
            <a:ext cx="2869128" cy="1421793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117" y="2654549"/>
            <a:ext cx="2758695" cy="1811474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117" y="4901837"/>
            <a:ext cx="2673703" cy="68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5371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8"/>
          <p:cNvSpPr txBox="1">
            <a:spLocks/>
          </p:cNvSpPr>
          <p:nvPr/>
        </p:nvSpPr>
        <p:spPr>
          <a:xfrm>
            <a:off x="1785938" y="6237312"/>
            <a:ext cx="7358062" cy="639026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ctr">
              <a:spcBef>
                <a:spcPct val="0"/>
              </a:spcBef>
              <a:defRPr/>
            </a:pPr>
            <a:endParaRPr lang="ru-RU" sz="13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 bwMode="auto">
          <a:xfrm>
            <a:off x="1835696" y="0"/>
            <a:ext cx="73580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tabLst>
                <a:tab pos="6007100" algn="l"/>
              </a:tabLst>
              <a:defRPr/>
            </a:pPr>
            <a:r>
              <a:rPr lang="ru-RU" sz="2400" kern="0" dirty="0" smtClean="0">
                <a:solidFill>
                  <a:schemeClr val="bg1"/>
                </a:solidFill>
                <a:latin typeface="Arial Narrow" panose="020B0606020202030204" pitchFamily="34" charset="0"/>
                <a:ea typeface="+mj-ea"/>
                <a:cs typeface="+mj-cs"/>
              </a:rPr>
              <a:t>Отраслевая олимпиада школьников </a:t>
            </a:r>
          </a:p>
          <a:p>
            <a:pPr algn="ctr">
              <a:tabLst>
                <a:tab pos="6007100" algn="l"/>
              </a:tabLst>
              <a:defRPr/>
            </a:pPr>
            <a:r>
              <a:rPr lang="ru-RU" sz="2400" kern="0" dirty="0" smtClean="0">
                <a:solidFill>
                  <a:schemeClr val="bg1"/>
                </a:solidFill>
                <a:latin typeface="Arial Narrow" panose="020B0606020202030204" pitchFamily="34" charset="0"/>
                <a:ea typeface="+mj-ea"/>
                <a:cs typeface="+mj-cs"/>
              </a:rPr>
              <a:t>«Газпром-олимпиада»</a:t>
            </a:r>
            <a:endParaRPr kumimoji="0" lang="ru-RU" sz="2400" kern="0" dirty="0">
              <a:solidFill>
                <a:schemeClr val="bg1"/>
              </a:solidFill>
              <a:latin typeface="Arial Narrow" panose="020B0606020202030204" pitchFamily="34" charset="0"/>
              <a:ea typeface="+mj-ea"/>
              <a:cs typeface="+mj-cs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508" y="1232756"/>
            <a:ext cx="3743908" cy="2339943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2735796" y="3806520"/>
            <a:ext cx="619268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Математика</a:t>
            </a:r>
          </a:p>
          <a:p>
            <a:r>
              <a:rPr lang="ru-RU" sz="20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Физика</a:t>
            </a:r>
          </a:p>
          <a:p>
            <a:r>
              <a:rPr lang="ru-RU" sz="20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Химия</a:t>
            </a:r>
          </a:p>
          <a:p>
            <a:r>
              <a:rPr lang="ru-RU" sz="20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Информационные и коммуникационные технологии</a:t>
            </a:r>
          </a:p>
          <a:p>
            <a:r>
              <a:rPr lang="ru-RU" sz="20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Экономика</a:t>
            </a:r>
          </a:p>
          <a:p>
            <a:r>
              <a:rPr lang="ru-RU" sz="20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Инженерное дело</a:t>
            </a:r>
            <a:endParaRPr lang="ru-RU" sz="20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485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8"/>
          <p:cNvSpPr txBox="1">
            <a:spLocks/>
          </p:cNvSpPr>
          <p:nvPr/>
        </p:nvSpPr>
        <p:spPr>
          <a:xfrm>
            <a:off x="1785938" y="6237312"/>
            <a:ext cx="7358062" cy="639026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ctr">
              <a:spcBef>
                <a:spcPct val="0"/>
              </a:spcBef>
              <a:defRPr/>
            </a:pPr>
            <a:endParaRPr lang="ru-RU" sz="13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 bwMode="auto">
          <a:xfrm>
            <a:off x="1835696" y="0"/>
            <a:ext cx="73580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tabLst>
                <a:tab pos="6007100" algn="l"/>
              </a:tabLst>
              <a:defRPr/>
            </a:pPr>
            <a:r>
              <a:rPr lang="ru-RU" sz="2400" kern="0" dirty="0" smtClean="0">
                <a:solidFill>
                  <a:schemeClr val="bg1"/>
                </a:solidFill>
                <a:latin typeface="Arial Narrow" panose="020B0606020202030204" pitchFamily="34" charset="0"/>
                <a:ea typeface="+mj-ea"/>
                <a:cs typeface="+mj-cs"/>
              </a:rPr>
              <a:t>Какие направления подготовки стоит рассматривать?</a:t>
            </a:r>
            <a:endParaRPr kumimoji="0" lang="ru-RU" sz="2400" kern="0" dirty="0">
              <a:solidFill>
                <a:schemeClr val="bg1"/>
              </a:solidFill>
              <a:latin typeface="Arial Narrow" panose="020B0606020202030204" pitchFamily="34" charset="0"/>
              <a:ea typeface="+mj-ea"/>
              <a:cs typeface="+mj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9532" y="1143000"/>
            <a:ext cx="8568952" cy="4554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ru-RU" dirty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7106514"/>
              </p:ext>
            </p:extLst>
          </p:nvPr>
        </p:nvGraphicFramePr>
        <p:xfrm>
          <a:off x="0" y="1052736"/>
          <a:ext cx="9108504" cy="53186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87767"/>
                <a:gridCol w="2970252"/>
                <a:gridCol w="2650485"/>
              </a:tblGrid>
              <a:tr h="3101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Arial Narrow" panose="020B0606020202030204" pitchFamily="34" charset="0"/>
                        </a:rPr>
                        <a:t>Наименование образовательной организации</a:t>
                      </a:r>
                      <a:endParaRPr lang="ru-RU" sz="12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116" marR="4811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Arial Narrow" panose="020B0606020202030204" pitchFamily="34" charset="0"/>
                        </a:rPr>
                        <a:t>Направление подготовки</a:t>
                      </a:r>
                      <a:endParaRPr lang="ru-RU" sz="12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116" marR="4811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Arial Narrow" panose="020B0606020202030204" pitchFamily="34" charset="0"/>
                        </a:rPr>
                        <a:t>Специальность</a:t>
                      </a:r>
                      <a:endParaRPr lang="ru-RU" sz="12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116" marR="48116" marT="0" marB="0" anchor="ctr"/>
                </a:tc>
              </a:tr>
              <a:tr h="7837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</a:rPr>
                        <a:t>Российский государственный университет (НИУ) имени И.М. Губкина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</a:rPr>
                        <a:t>г. Москва</a:t>
                      </a:r>
                      <a:endParaRPr lang="ru-RU" sz="13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116" marR="4811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 Narrow" panose="020B0606020202030204" pitchFamily="34" charset="0"/>
                        </a:rPr>
                        <a:t>Нефтегазовое дело</a:t>
                      </a:r>
                      <a:endParaRPr lang="ru-RU" sz="12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116" marR="4811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 Narrow" panose="020B0606020202030204" pitchFamily="34" charset="0"/>
                        </a:rPr>
                        <a:t>Эксплуатация и обслуживание объектов транспорта и хранения нефти, газа и продуктов переработки</a:t>
                      </a:r>
                      <a:endParaRPr lang="ru-RU" sz="12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116" marR="48116" marT="0" marB="0" anchor="ctr"/>
                </a:tc>
              </a:tr>
              <a:tr h="6202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</a:rPr>
                        <a:t>Российский государственный университет (НИУ) имени И.М. Губкина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</a:rPr>
                        <a:t>г. Москва</a:t>
                      </a:r>
                      <a:endParaRPr lang="ru-RU" sz="13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116" marR="4811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 Narrow" panose="020B0606020202030204" pitchFamily="34" charset="0"/>
                        </a:rPr>
                        <a:t>Управление в технических системах</a:t>
                      </a:r>
                      <a:endParaRPr lang="ru-RU" sz="12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116" marR="4811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 Narrow" panose="020B0606020202030204" pitchFamily="34" charset="0"/>
                        </a:rPr>
                        <a:t>Системы и средства автоматизации технологических процессов</a:t>
                      </a:r>
                      <a:endParaRPr lang="ru-RU" sz="12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116" marR="48116" marT="0" marB="0" anchor="ctr"/>
                </a:tc>
              </a:tr>
              <a:tr h="6068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</a:rPr>
                        <a:t>Санкт-Петербургский университет Петра Великого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</a:rPr>
                        <a:t>г. Санкт-Петербург</a:t>
                      </a:r>
                      <a:endParaRPr lang="ru-RU" sz="13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116" marR="4811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 Narrow" panose="020B0606020202030204" pitchFamily="34" charset="0"/>
                        </a:rPr>
                        <a:t>Автоматизация технологических процессов и производств</a:t>
                      </a:r>
                      <a:endParaRPr lang="ru-RU" sz="12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116" marR="4811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 Narrow" panose="020B0606020202030204" pitchFamily="34" charset="0"/>
                        </a:rPr>
                        <a:t>Автоматизация технологических процессов и производств</a:t>
                      </a:r>
                      <a:endParaRPr lang="ru-RU" sz="12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116" marR="48116" marT="0" marB="0" anchor="ctr"/>
                </a:tc>
              </a:tr>
              <a:tr h="7837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</a:rPr>
                        <a:t>Уральский государственный университет имени первого Президента России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</a:rPr>
                        <a:t>Б.Н. Ельцина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</a:rPr>
                        <a:t>г. Екатеринбург</a:t>
                      </a:r>
                      <a:endParaRPr lang="ru-RU" sz="13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116" marR="4811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 Narrow" panose="020B0606020202030204" pitchFamily="34" charset="0"/>
                        </a:rPr>
                        <a:t>Радиотехника</a:t>
                      </a:r>
                      <a:endParaRPr lang="ru-RU" sz="12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116" marR="4811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 Narrow" panose="020B0606020202030204" pitchFamily="34" charset="0"/>
                        </a:rPr>
                        <a:t>Радиоэлектронные системы</a:t>
                      </a:r>
                      <a:endParaRPr lang="ru-RU" sz="12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116" marR="48116" marT="0" marB="0" anchor="ctr"/>
                </a:tc>
              </a:tr>
              <a:tr h="7837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</a:rPr>
                        <a:t>Уральский государственный университет имени первого Президента России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</a:rPr>
                        <a:t>Б.Н. Ельцина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</a:rPr>
                        <a:t>г. Югорск</a:t>
                      </a:r>
                      <a:endParaRPr lang="ru-RU" sz="13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116" marR="4811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 Narrow" panose="020B0606020202030204" pitchFamily="34" charset="0"/>
                        </a:rPr>
                        <a:t>Энергетическое машиностроение</a:t>
                      </a:r>
                      <a:endParaRPr lang="ru-RU" sz="12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116" marR="4811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 Narrow" panose="020B0606020202030204" pitchFamily="34" charset="0"/>
                        </a:rPr>
                        <a:t>Газотурбинное и электротехническое оборудование компрессорных станций</a:t>
                      </a:r>
                      <a:endParaRPr lang="ru-RU" sz="12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116" marR="48116" marT="0" marB="0" anchor="ctr"/>
                </a:tc>
              </a:tr>
              <a:tr h="7837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</a:rPr>
                        <a:t>Уральский государственный университет имени первого Президента России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</a:rPr>
                        <a:t>Б.Н. Ельцина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</a:rPr>
                        <a:t>г. Югорск</a:t>
                      </a:r>
                      <a:endParaRPr lang="ru-RU" sz="13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116" marR="4811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 Narrow" panose="020B0606020202030204" pitchFamily="34" charset="0"/>
                        </a:rPr>
                        <a:t>Электроэнергетика и электротехника</a:t>
                      </a:r>
                      <a:endParaRPr lang="ru-RU" sz="12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116" marR="4811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 Narrow" panose="020B0606020202030204" pitchFamily="34" charset="0"/>
                        </a:rPr>
                        <a:t>Газотурбинное и электротехническое оборудование компрессорных станций</a:t>
                      </a:r>
                      <a:endParaRPr lang="ru-RU" sz="12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116" marR="48116" marT="0" marB="0" anchor="ctr"/>
                </a:tc>
              </a:tr>
              <a:tr h="6202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</a:rPr>
                        <a:t>Тюменский индустриальный университет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</a:rPr>
                        <a:t>г. Тюмень</a:t>
                      </a:r>
                      <a:endParaRPr lang="ru-RU" sz="13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116" marR="4811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 Narrow" panose="020B0606020202030204" pitchFamily="34" charset="0"/>
                        </a:rPr>
                        <a:t>Нефтегазовое дело</a:t>
                      </a:r>
                      <a:endParaRPr lang="ru-RU" sz="12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116" marR="4811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 Narrow" panose="020B0606020202030204" pitchFamily="34" charset="0"/>
                        </a:rPr>
                        <a:t>Строительство и обслуживание систем транспорта, хранения и сбыта углеводородов</a:t>
                      </a:r>
                      <a:endParaRPr lang="ru-RU" sz="12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116" marR="48116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0051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3508" y="1196752"/>
            <a:ext cx="846094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В организации: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производственной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практики;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дополнительного профессионального обучения (например, рабочим профессиям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);</a:t>
            </a:r>
            <a:endParaRPr lang="ru-RU" dirty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содействия при выборе темы и подготовке выпускной квалификационной работы / дипломного проекта по актуальной для Общества тематике;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участия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представителей Общества в работе экзаменационных комиссий;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присуждение стипендии Общества лучшим студентам, которым присвоен статус «целевой студент»/ учащимся учебных заведений;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трудоустройство после окончания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обучения;</a:t>
            </a:r>
            <a:endParaRPr lang="ru-RU" dirty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с целевыми студентами, обучавшимися по программе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бакалавриата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, имеющими высокий средний балл (4,5 и выше) Общество по согласованию с ПАО «Газпром» может заключать договоры о целевом обучении по программе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магистратуры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.</a:t>
            </a:r>
            <a:endParaRPr lang="ru-RU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087724" y="404664"/>
            <a:ext cx="63367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6007100" algn="l"/>
              </a:tabLst>
              <a:defRPr/>
            </a:pPr>
            <a:r>
              <a:rPr lang="ru-RU" sz="2400" kern="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В чем преимущества целевого обучения?</a:t>
            </a:r>
            <a:endParaRPr lang="ru-RU" sz="2400" kern="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62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 rotWithShape="1">
          <a:blip r:embed="rId2"/>
          <a:srcRect l="1190" t="2837" r="1582" b="7802"/>
          <a:stretch/>
        </p:blipFill>
        <p:spPr>
          <a:xfrm>
            <a:off x="0" y="1160748"/>
            <a:ext cx="9144000" cy="5076564"/>
          </a:xfrm>
          <a:prstGeom prst="rect">
            <a:avLst/>
          </a:prstGeom>
          <a:ln>
            <a:solidFill>
              <a:srgbClr val="0066CC"/>
            </a:solidFill>
          </a:ln>
        </p:spPr>
      </p:pic>
      <p:sp>
        <p:nvSpPr>
          <p:cNvPr id="3" name="Прямоугольник 2"/>
          <p:cNvSpPr/>
          <p:nvPr/>
        </p:nvSpPr>
        <p:spPr>
          <a:xfrm>
            <a:off x="2087724" y="404664"/>
            <a:ext cx="63367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6007100" algn="l"/>
              </a:tabLst>
              <a:defRPr/>
            </a:pPr>
            <a:r>
              <a:rPr lang="ru-RU" sz="2400" kern="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Где найти информацию и формы для заполнения?</a:t>
            </a:r>
            <a:endParaRPr lang="ru-RU" sz="2400" kern="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8901149"/>
      </p:ext>
    </p:extLst>
  </p:cSld>
  <p:clrMapOvr>
    <a:masterClrMapping/>
  </p:clrMapOvr>
</p:sld>
</file>

<file path=ppt/theme/theme1.xml><?xml version="1.0" encoding="utf-8"?>
<a:theme xmlns:a="http://schemas.openxmlformats.org/drawingml/2006/main" name="4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1891</TotalTime>
  <Words>531</Words>
  <Application>Microsoft Office PowerPoint</Application>
  <PresentationFormat>Экран (4:3)</PresentationFormat>
  <Paragraphs>88</Paragraphs>
  <Slides>10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6</vt:i4>
      </vt:variant>
      <vt:variant>
        <vt:lpstr>Заголовки слайдов</vt:lpstr>
      </vt:variant>
      <vt:variant>
        <vt:i4>10</vt:i4>
      </vt:variant>
    </vt:vector>
  </HeadingPairs>
  <TitlesOfParts>
    <vt:vector size="22" baseType="lpstr">
      <vt:lpstr>SimSun</vt:lpstr>
      <vt:lpstr>Arial</vt:lpstr>
      <vt:lpstr>Arial Narrow</vt:lpstr>
      <vt:lpstr>Calibri</vt:lpstr>
      <vt:lpstr>Times New Roman</vt:lpstr>
      <vt:lpstr>Wingdings</vt:lpstr>
      <vt:lpstr>4_Специальное оформление</vt:lpstr>
      <vt:lpstr>3_Специальное оформление</vt:lpstr>
      <vt:lpstr>2_Специальное оформление</vt:lpstr>
      <vt:lpstr>1_Специальное оформление</vt:lpstr>
      <vt:lpstr>Специальное оформление</vt:lpstr>
      <vt:lpstr>Тема Office</vt:lpstr>
      <vt:lpstr>Презентация PowerPoint</vt:lpstr>
      <vt:lpstr>Что такое «целевой прием»?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Елизавета Ю. Теличко</dc:creator>
  <cp:lastModifiedBy>Десятникова Татьяна Дмитриевна</cp:lastModifiedBy>
  <cp:revision>154</cp:revision>
  <dcterms:created xsi:type="dcterms:W3CDTF">2017-05-11T09:01:55Z</dcterms:created>
  <dcterms:modified xsi:type="dcterms:W3CDTF">2023-03-03T06:27:01Z</dcterms:modified>
</cp:coreProperties>
</file>