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08" r:id="rId2"/>
    <p:sldMasterId id="2147483706" r:id="rId3"/>
    <p:sldMasterId id="2147483704" r:id="rId4"/>
    <p:sldMasterId id="2147483660" r:id="rId5"/>
    <p:sldMasterId id="2147483648" r:id="rId6"/>
  </p:sldMasterIdLst>
  <p:notesMasterIdLst>
    <p:notesMasterId r:id="rId17"/>
  </p:notesMasterIdLst>
  <p:handoutMasterIdLst>
    <p:handoutMasterId r:id="rId18"/>
  </p:handoutMasterIdLst>
  <p:sldIdLst>
    <p:sldId id="291" r:id="rId7"/>
    <p:sldId id="293" r:id="rId8"/>
    <p:sldId id="318" r:id="rId9"/>
    <p:sldId id="319" r:id="rId10"/>
    <p:sldId id="320" r:id="rId11"/>
    <p:sldId id="324" r:id="rId12"/>
    <p:sldId id="321" r:id="rId13"/>
    <p:sldId id="323" r:id="rId14"/>
    <p:sldId id="325" r:id="rId15"/>
    <p:sldId id="30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99FF"/>
    <a:srgbClr val="33A8FF"/>
    <a:srgbClr val="003366"/>
    <a:srgbClr val="161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8577" autoAdjust="0"/>
  </p:normalViewPr>
  <p:slideViewPr>
    <p:cSldViewPr>
      <p:cViewPr varScale="1">
        <p:scale>
          <a:sx n="112" d="100"/>
          <a:sy n="112" d="100"/>
        </p:scale>
        <p:origin x="17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Arial Narrow" panose="020B0606020202030204" pitchFamily="34" charset="0"/>
              </a:rPr>
              <a:t>Распределение мест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мест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Особые права</c:v>
                </c:pt>
                <c:pt idx="1">
                  <c:v>Целевая квота</c:v>
                </c:pt>
                <c:pt idx="2">
                  <c:v>Бюджетные места</c:v>
                </c:pt>
                <c:pt idx="3">
                  <c:v>Коммерческое обучение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18735018142993"/>
          <c:y val="0.86743922244094485"/>
          <c:w val="0.72646483253273175"/>
          <c:h val="0.13256077755905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>
              <a:lumMod val="50000"/>
            </a:schemeClr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0F7C9-E156-4903-A6A5-60D108A240E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07331-6CFF-4EDD-9F3D-CCED23F24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75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20A95-780B-4B87-BCD9-3F49F6A290D7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4F424-F7A7-4AE3-8239-48EFB230F4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3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F5D6B-AF2E-4FED-A8D0-E80ADAC71DD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D1B95-C5DA-470C-B7C9-57D25A993BF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03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4F424-F7A7-4AE3-8239-48EFB230F40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7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4F424-F7A7-4AE3-8239-48EFB230F40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35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4F424-F7A7-4AE3-8239-48EFB230F40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4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4F424-F7A7-4AE3-8239-48EFB230F40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02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4F424-F7A7-4AE3-8239-48EFB230F40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2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32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1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8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21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5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568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ED760-9AE2-4633-816C-F70D75F39C90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B2DC-5F46-4D7A-A808-95ABF01E6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57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2508" y="1098000"/>
            <a:ext cx="6102000" cy="52272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345383"/>
            <a:ext cx="1943708" cy="512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944687" y="0"/>
            <a:ext cx="7199313" cy="1080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7226" y="6345384"/>
            <a:ext cx="1944000" cy="5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944688" y="6345384"/>
            <a:ext cx="7199313" cy="540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2" name="Picture 3" descr="W:\Рабочая\!Совещания Доклады\Для слайдов\!Шаблоны фон и тд\Лого 2017-2 для презентации 0-102-204.jpg"/>
          <p:cNvPicPr>
            <a:picLocks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0" y="0"/>
            <a:ext cx="1944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0" y="6345383"/>
            <a:ext cx="1943708" cy="512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E373C05-5694-42C8-B3FD-71CFD73E2D1A}" type="slidenum">
              <a:rPr lang="ru-RU" smtClean="0"/>
              <a:pPr algn="ctr"/>
              <a:t>‹#›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8805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37" r:id="rId2"/>
    <p:sldLayoutId id="214748373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926508" y="2653200"/>
            <a:ext cx="7218000" cy="3672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345383"/>
            <a:ext cx="1943708" cy="512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944687" y="0"/>
            <a:ext cx="7199313" cy="1080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7226" y="6345384"/>
            <a:ext cx="1944000" cy="5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944688" y="6345384"/>
            <a:ext cx="7199313" cy="540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2" name="Picture 3" descr="W:\Рабочая\!Совещания Доклады\Для слайдов\!Шаблоны фон и тд\Лого 2017-2 для презентации 0-102-204.jpg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0" y="0"/>
            <a:ext cx="1944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0" y="6345383"/>
            <a:ext cx="1943708" cy="512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E373C05-5694-42C8-B3FD-71CFD73E2D1A}" type="slidenum">
              <a:rPr lang="ru-RU" smtClean="0"/>
              <a:pPr algn="ctr"/>
              <a:t>‹#›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8434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-19447" y="2653200"/>
            <a:ext cx="9163050" cy="3672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345383"/>
            <a:ext cx="1943708" cy="512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944687" y="0"/>
            <a:ext cx="7199313" cy="1080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7226" y="6345384"/>
            <a:ext cx="1944000" cy="5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944688" y="6345384"/>
            <a:ext cx="7199313" cy="540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2" name="Picture 3" descr="W:\Рабочая\!Совещания Доклады\Для слайдов\!Шаблоны фон и тд\Лого 2017-2 для презентации 0-102-204.jpg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0" y="0"/>
            <a:ext cx="1944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0" y="6345383"/>
            <a:ext cx="1943708" cy="512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E373C05-5694-42C8-B3FD-71CFD73E2D1A}" type="slidenum">
              <a:rPr lang="ru-RU" smtClean="0"/>
              <a:pPr algn="ctr"/>
              <a:t>‹#›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289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-19447" y="2185200"/>
            <a:ext cx="9163050" cy="41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345383"/>
            <a:ext cx="1943708" cy="512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944687" y="0"/>
            <a:ext cx="7199313" cy="1080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17226" y="6345384"/>
            <a:ext cx="1944000" cy="5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944688" y="6345384"/>
            <a:ext cx="7199313" cy="540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2" name="Picture 3" descr="W:\Рабочая\!Совещания Доклады\Для слайдов\!Шаблоны фон и тд\Лого 2017-2 для презентации 0-102-204.jpg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0" y="0"/>
            <a:ext cx="1944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0" y="6345383"/>
            <a:ext cx="1943708" cy="512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E373C05-5694-42C8-B3FD-71CFD73E2D1A}" type="slidenum">
              <a:rPr lang="ru-RU" smtClean="0"/>
              <a:pPr algn="ctr"/>
              <a:t>‹#›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385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-19447" y="1098000"/>
            <a:ext cx="9163050" cy="52272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345383"/>
            <a:ext cx="1943708" cy="512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944687" y="0"/>
            <a:ext cx="7199313" cy="1080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-17226" y="6345384"/>
            <a:ext cx="1944000" cy="5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944688" y="6345384"/>
            <a:ext cx="7199313" cy="540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0" name="Picture 3" descr="W:\Рабочая\!Совещания Доклады\Для слайдов\!Шаблоны фон и тд\Лого 2017-2 для презентации 0-102-204.jpg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0" y="0"/>
            <a:ext cx="1944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0" y="6345383"/>
            <a:ext cx="1943708" cy="512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E373C05-5694-42C8-B3FD-71CFD73E2D1A}" type="slidenum">
              <a:rPr lang="ru-RU" smtClean="0"/>
              <a:pPr algn="ctr"/>
              <a:t>‹#›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0194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3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944687" y="0"/>
            <a:ext cx="7199313" cy="1080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944688" y="6345384"/>
            <a:ext cx="7199313" cy="540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027" name="Picture 3" descr="W:\Рабочая\!Совещания Доклады\Для слайдов\!Шаблоны фон и тд\Лого 2017-2 для презентации 0-102-204.jpg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0" y="0"/>
            <a:ext cx="1944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345383"/>
            <a:ext cx="1943708" cy="512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7E373C05-5694-42C8-B3FD-71CFD73E2D1A}" type="slidenum">
              <a:rPr lang="ru-RU" smtClean="0"/>
              <a:pPr/>
              <a:t>‹#›</a:t>
            </a:fld>
            <a:endParaRPr lang="ru-RU" dirty="0" smtClean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17226" y="6345384"/>
            <a:ext cx="1944000" cy="540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0" y="6345383"/>
            <a:ext cx="1943708" cy="512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E373C05-5694-42C8-B3FD-71CFD73E2D1A}" type="slidenum">
              <a:rPr lang="ru-RU" smtClean="0"/>
              <a:pPr algn="ctr"/>
              <a:t>‹#›</a:t>
            </a:fld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918138" y="6315886"/>
            <a:ext cx="7225861" cy="5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kumimoji="0" lang="ru-RU" altLang="ru-RU" sz="18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одзаголовок 9"/>
          <p:cNvSpPr txBox="1">
            <a:spLocks/>
          </p:cNvSpPr>
          <p:nvPr/>
        </p:nvSpPr>
        <p:spPr bwMode="auto">
          <a:xfrm>
            <a:off x="3491880" y="4941168"/>
            <a:ext cx="5292588" cy="12241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6007100" algn="l"/>
              </a:tabLst>
              <a:defRPr/>
            </a:pPr>
            <a:endParaRPr lang="ru-RU" sz="2000" kern="0" dirty="0" smtClean="0">
              <a:solidFill>
                <a:srgbClr val="FFFFFF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1412776"/>
            <a:ext cx="9144000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4400" kern="200" spc="1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Times New Roman" pitchFamily="18" charset="0"/>
              </a:rPr>
              <a:t> </a:t>
            </a:r>
            <a:br>
              <a:rPr lang="ru-RU" sz="4400" kern="200" spc="1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Times New Roman" pitchFamily="18" charset="0"/>
              </a:rPr>
            </a:br>
            <a:r>
              <a:rPr lang="ru-RU" sz="4000" kern="200" spc="100" dirty="0" smtClean="0">
                <a:solidFill>
                  <a:srgbClr val="0066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ЦЕЛЕВОЙ ПРИЁМ - 2023</a:t>
            </a:r>
          </a:p>
          <a:p>
            <a:pPr algn="ctr">
              <a:defRPr/>
            </a:pPr>
            <a:r>
              <a:rPr lang="ru-RU" sz="4000" kern="200" spc="100" dirty="0" smtClean="0">
                <a:solidFill>
                  <a:srgbClr val="0066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ООО «ГАЗПРОМ ТРАНСГАЗ ЮГОРСК» </a:t>
            </a:r>
            <a:endParaRPr lang="ru-RU" sz="4000" kern="200" spc="100" dirty="0">
              <a:solidFill>
                <a:srgbClr val="0066CC"/>
              </a:solidFill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одзаголовок 9"/>
          <p:cNvSpPr txBox="1">
            <a:spLocks/>
          </p:cNvSpPr>
          <p:nvPr/>
        </p:nvSpPr>
        <p:spPr bwMode="auto">
          <a:xfrm>
            <a:off x="2491680" y="4941168"/>
            <a:ext cx="6400800" cy="133214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  <a:defRPr/>
            </a:pPr>
            <a:r>
              <a:rPr lang="ru-RU" sz="2000" spc="100" dirty="0" smtClean="0">
                <a:solidFill>
                  <a:srgbClr val="0066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Десятникова Татьяна Дмитриевна</a:t>
            </a:r>
          </a:p>
          <a:p>
            <a:pPr marL="0" indent="0" algn="r">
              <a:spcBef>
                <a:spcPct val="0"/>
              </a:spcBef>
              <a:buNone/>
              <a:defRPr/>
            </a:pPr>
            <a:r>
              <a:rPr lang="ru-RU" sz="2000" spc="100" dirty="0" smtClean="0">
                <a:solidFill>
                  <a:srgbClr val="0066CC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ведущий специалист по кадрам</a:t>
            </a:r>
          </a:p>
        </p:txBody>
      </p:sp>
    </p:spTree>
    <p:extLst>
      <p:ext uri="{BB962C8B-B14F-4D97-AF65-F5344CB8AC3E}">
        <p14:creationId xmlns:p14="http://schemas.microsoft.com/office/powerpoint/2010/main" val="25162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924050" y="3356992"/>
            <a:ext cx="59401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tabLst>
                <a:tab pos="6007100" algn="l"/>
              </a:tabLst>
              <a:defRPr/>
            </a:pPr>
            <a:endParaRPr lang="ru-RU" sz="2800" kern="0" dirty="0">
              <a:solidFill>
                <a:srgbClr val="FFFFFF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41488"/>
            <a:ext cx="9144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6007100" algn="l"/>
              </a:tabLst>
              <a:defRPr/>
            </a:pPr>
            <a:endParaRPr lang="ru-RU" sz="3600" b="1" kern="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6007100" algn="l"/>
              </a:tabLst>
              <a:defRPr/>
            </a:pPr>
            <a:endParaRPr lang="ru-RU" sz="3600" b="1" kern="0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6007100" algn="l"/>
              </a:tabLst>
              <a:defRPr/>
            </a:pPr>
            <a:r>
              <a:rPr lang="ru-RU" sz="3600" b="1" kern="0" dirty="0" smtClean="0">
                <a:solidFill>
                  <a:srgbClr val="0070C0"/>
                </a:solidFill>
                <a:latin typeface="Arial Narrow" pitchFamily="34" charset="0"/>
              </a:rPr>
              <a:t>БЛАГОДАРЮ </a:t>
            </a:r>
            <a:r>
              <a:rPr lang="ru-RU" sz="3600" b="1" kern="0" dirty="0">
                <a:solidFill>
                  <a:srgbClr val="0070C0"/>
                </a:solidFill>
                <a:latin typeface="Arial Narrow" pitchFamily="34" charset="0"/>
              </a:rPr>
              <a:t>ЗА ВНИМАНИЕ !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918138" y="6315886"/>
            <a:ext cx="7225861" cy="5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kumimoji="0" lang="ru-RU" altLang="ru-RU" sz="18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941513" y="80628"/>
            <a:ext cx="7202487" cy="873125"/>
          </a:xfrm>
          <a:prstGeom prst="rect">
            <a:avLst/>
          </a:prstGeom>
        </p:spPr>
        <p:txBody>
          <a:bodyPr lIns="91361" tIns="45681" rIns="91361" bIns="45681" anchor="b"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«целевой прием»?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918138" y="6315886"/>
            <a:ext cx="7225861" cy="5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kumimoji="0" lang="ru-RU" altLang="ru-RU" sz="1800" dirty="0">
              <a:solidFill>
                <a:srgbClr val="FFFFFF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980" y="1187516"/>
            <a:ext cx="3854169" cy="25688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72" y="3765557"/>
            <a:ext cx="3860894" cy="25751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1342934"/>
            <a:ext cx="4572000" cy="47480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66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прием</a:t>
            </a:r>
            <a:r>
              <a:rPr lang="ru-RU" dirty="0">
                <a:solidFill>
                  <a:srgbClr val="0066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приём абитуриентов на первый курс вуза или колледжа на востребованные в Обществе специальности (направления подготовки), проводимый по отдельному конкурсу. </a:t>
            </a:r>
            <a:endParaRPr lang="ru-RU" dirty="0" smtClean="0">
              <a:solidFill>
                <a:srgbClr val="0066CC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66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Целевое обучение – подготовка будущих квалифицированных рабочих и специалистов из числа наиболее перспективных кандидатов – учащихся старших классов, специализированных «Газпром-классов», студентов вузов и колледжей, для работы по полученной профессии или специальности в ООО «Газпром </a:t>
            </a:r>
            <a:r>
              <a:rPr lang="ru-RU" dirty="0" err="1">
                <a:solidFill>
                  <a:srgbClr val="0066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трансгаз</a:t>
            </a:r>
            <a:r>
              <a:rPr lang="ru-RU" dirty="0">
                <a:solidFill>
                  <a:srgbClr val="0066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Югорск».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solidFill>
                <a:srgbClr val="0066CC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048" y="5375911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Те, кто поступают по целевому набору, участвуют не в общем конкурсе, а в целевом. И обычно конкурс получается значительно ниже - 1,5-2 человека на место.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368660"/>
            <a:ext cx="6516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Сколько целевых мест выделяют вузы?</a:t>
            </a:r>
            <a:endParaRPr lang="ru-RU" sz="2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72106273"/>
              </p:ext>
            </p:extLst>
          </p:nvPr>
        </p:nvGraphicFramePr>
        <p:xfrm>
          <a:off x="162474" y="1124744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6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1785938" y="6237312"/>
            <a:ext cx="7358062" cy="63902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835696" y="0"/>
            <a:ext cx="73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Какие требования к кандидатам </a:t>
            </a:r>
          </a:p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на участие в конкурсе на места целевого приема?</a:t>
            </a:r>
            <a:endParaRPr kumimoji="0" lang="ru-RU" sz="2400" kern="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05342"/>
            <a:ext cx="85329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средний балл успеваемости кандидата, рассчитанный за последний год обучения – 4 и выше;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прогнозируемый результат ЕГЭ кандидата по общеобразовательным предметам, входящим в перечень вступительных испытаний по образовательным программам высшего образования не ниже уровня 65 баллов по каждому из сдаваемых предметов;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призовые места в олимпиадах различного уровня по профильным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предметам, в том числе Газпром-олимпиаде;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положительная характеристика из общеобразовательного учебного заведения;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мотивация к дальнейшей работе в ООО «Газпром трансгаз Югорск».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dirty="0">
              <a:solidFill>
                <a:srgbClr val="0066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1785938" y="6237312"/>
            <a:ext cx="7358062" cy="63902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835696" y="0"/>
            <a:ext cx="73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С какими вузами взаимодействует </a:t>
            </a:r>
          </a:p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ООО «Газпром </a:t>
            </a:r>
            <a:r>
              <a:rPr lang="ru-RU" sz="2400" kern="0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трансгаз</a:t>
            </a: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 Югорск» в 2023 году?</a:t>
            </a:r>
            <a:endParaRPr kumimoji="0" lang="ru-RU" sz="2400" kern="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836" y="1143000"/>
            <a:ext cx="57606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Уральский федеральный университет им. первого Президента России Б.Н. 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Ельцина 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(г. Екатеринбург);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Уральский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федеральный университет им. первого Президента России Б.Н. Ельцина  (филиал г. </a:t>
            </a:r>
            <a:r>
              <a:rPr lang="ru-RU" dirty="0" err="1">
                <a:solidFill>
                  <a:schemeClr val="bg1"/>
                </a:solidFill>
                <a:latin typeface="Arial Narrow" panose="020B0606020202030204" pitchFamily="34" charset="0"/>
              </a:rPr>
              <a:t>Югорск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Тюменский индустриальный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университет;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Российский государственный университет нефти и газа (национальный исследовательский университет) им. И.М.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Губкина;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Санкт-Петербургский политехнический университет Петра Великого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" y="1232756"/>
            <a:ext cx="2869128" cy="14217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17" y="2654549"/>
            <a:ext cx="2758695" cy="18114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17" y="4901837"/>
            <a:ext cx="2673703" cy="68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1785938" y="6237312"/>
            <a:ext cx="7358062" cy="63902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835696" y="0"/>
            <a:ext cx="73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Отраслевая олимпиада школьников </a:t>
            </a:r>
          </a:p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«Газпром-олимпиада»</a:t>
            </a:r>
            <a:endParaRPr kumimoji="0" lang="ru-RU" sz="2400" kern="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1232756"/>
            <a:ext cx="3743908" cy="233994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35796" y="3806520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Математика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Физика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Химия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Информационные и коммуникационные технологии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Экономика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Инженерное дело</a:t>
            </a:r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1785938" y="6237312"/>
            <a:ext cx="7358062" cy="63902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835696" y="0"/>
            <a:ext cx="73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Какие направления подготовки стоит рассматривать?</a:t>
            </a:r>
            <a:endParaRPr kumimoji="0" lang="ru-RU" sz="2400" kern="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532" y="1143000"/>
            <a:ext cx="8568952" cy="45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06514"/>
              </p:ext>
            </p:extLst>
          </p:nvPr>
        </p:nvGraphicFramePr>
        <p:xfrm>
          <a:off x="0" y="1052736"/>
          <a:ext cx="9108504" cy="5318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767"/>
                <a:gridCol w="2970252"/>
                <a:gridCol w="2650485"/>
              </a:tblGrid>
              <a:tr h="31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 Narrow" panose="020B0606020202030204" pitchFamily="34" charset="0"/>
                        </a:rPr>
                        <a:t>Наименование образовательной организации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 Narrow" panose="020B0606020202030204" pitchFamily="34" charset="0"/>
                        </a:rPr>
                        <a:t>Направление подготовки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 Narrow" panose="020B0606020202030204" pitchFamily="34" charset="0"/>
                        </a:rPr>
                        <a:t>Специальность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783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Российский государственный университет (НИУ) имени И.М. Губкина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Москва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Нефтегазовое дело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Эксплуатация и обслуживание объектов транспорта и хранения нефти, газа и продуктов переработки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620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Российский государственный университет (НИУ) имени И.М. Губкина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Москва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Управление в технических системах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Системы и средства автоматизации технологических процессов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606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Санкт-Петербургский университет Петра Великого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Санкт-Петербург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Автоматизация технологических процессов и производств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Автоматизация технологических процессов и производств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783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Уральский государственный университет имени первого Президента России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Б.Н. Ельцина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Екатеринбург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Радиотехника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Радиоэлектронные системы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783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Уральский государственный университет имени первого Президента России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Б.Н. Ельцина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Югорск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Энергетическое машиностроение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Газотурбинное и электротехническое оборудование компрессорных станций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783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Уральский государственный университет имени первого Президента России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Б.Н. Ельцина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Югорск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Электроэнергетика и электротехника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Газотурбинное и электротехническое оборудование компрессорных станций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  <a:tr h="620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Тюменский индустриальный университет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</a:rPr>
                        <a:t>г. Тюмень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Нефтегазовое дело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Строительство и обслуживание систем транспорта, хранения и сбыта углеводородов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116" marR="481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0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508" y="1196752"/>
            <a:ext cx="84609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организации: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производственной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практики;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дополнительного профессионального обучения (например, рабочим профессиям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);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содействия при выборе темы и подготовке выпускной квалификационной работы / дипломного проекта по актуальной для Общества тематике;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участия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представителей Общества в работе экзаменационных комиссий;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присуждение стипендии Общества лучшим студентам, которым присвоен статус «целевой студент»/ учащимся учебных заведений;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трудоустройство после окончания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обучения;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 целевыми студентами, обучавшимися по программе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бакалавриата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, имеющими высокий средний балл (4,5 и выше) Общество по согласованию с ПАО «Газпром» может заключать договоры о целевом обучении по программе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магистратуры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87724" y="404664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 чем преимущества целевого обучения?</a:t>
            </a:r>
            <a:endParaRPr lang="ru-RU" sz="2400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l="1190" t="2837" r="1582" b="7802"/>
          <a:stretch/>
        </p:blipFill>
        <p:spPr>
          <a:xfrm>
            <a:off x="0" y="1160748"/>
            <a:ext cx="9144000" cy="5076564"/>
          </a:xfrm>
          <a:prstGeom prst="rect">
            <a:avLst/>
          </a:prstGeom>
          <a:ln>
            <a:solidFill>
              <a:srgbClr val="0066CC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087724" y="404664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007100" algn="l"/>
              </a:tabLst>
              <a:defRPr/>
            </a:pPr>
            <a:r>
              <a:rPr lang="ru-RU" sz="2400" kern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Где найти информацию и формы для заполнения?</a:t>
            </a:r>
            <a:endParaRPr lang="ru-RU" sz="2400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01149"/>
      </p:ext>
    </p:extLst>
  </p:cSld>
  <p:clrMapOvr>
    <a:masterClrMapping/>
  </p:clrMapOvr>
</p:sld>
</file>

<file path=ppt/theme/theme1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531</Words>
  <Application>Microsoft Office PowerPoint</Application>
  <PresentationFormat>Экран (4:3)</PresentationFormat>
  <Paragraphs>88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SimSun</vt:lpstr>
      <vt:lpstr>Arial</vt:lpstr>
      <vt:lpstr>Arial Narrow</vt:lpstr>
      <vt:lpstr>Calibri</vt:lpstr>
      <vt:lpstr>Times New Roman</vt:lpstr>
      <vt:lpstr>Wingdings</vt:lpstr>
      <vt:lpstr>4_Специальное оформление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Тема Office</vt:lpstr>
      <vt:lpstr>Презентация PowerPoint</vt:lpstr>
      <vt:lpstr>Что такое «целевой прием»?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Елизавета Ю. Теличко</dc:creator>
  <cp:lastModifiedBy>Десятникова Татьяна Дмитриевна</cp:lastModifiedBy>
  <cp:revision>154</cp:revision>
  <dcterms:created xsi:type="dcterms:W3CDTF">2017-05-11T09:01:55Z</dcterms:created>
  <dcterms:modified xsi:type="dcterms:W3CDTF">2023-03-03T06:27:01Z</dcterms:modified>
</cp:coreProperties>
</file>